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97"/>
    <a:srgbClr val="F01E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970861_larg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900000" cy="6929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7772400" cy="1362075"/>
          </a:xfrm>
        </p:spPr>
        <p:txBody>
          <a:bodyPr>
            <a:noAutofit/>
          </a:bodyPr>
          <a:lstStyle/>
          <a:p>
            <a:pPr algn="r"/>
            <a: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Музыкальный руководитель</a:t>
            </a:r>
            <a:b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2800" cap="none" dirty="0" err="1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Лозунова</a:t>
            </a:r>
            <a: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  В.О.</a:t>
            </a:r>
            <a:b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</a:br>
            <a: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МБДОУ  ЦРР  № 251</a:t>
            </a:r>
            <a:br>
              <a:rPr lang="ru-RU" sz="2800" cap="none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</a:br>
            <a:endParaRPr lang="ru-RU" sz="2800" cap="none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780928"/>
            <a:ext cx="7772400" cy="504056"/>
          </a:xfrm>
        </p:spPr>
        <p:txBody>
          <a:bodyPr>
            <a:noAutofit/>
          </a:bodyPr>
          <a:lstStyle/>
          <a:p>
            <a:pPr algn="just"/>
            <a:endParaRPr lang="ru-RU" sz="28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«Влияние текстуры самодельных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музыкальных инструментов на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восприятие музыки»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008313" cy="116205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«Вьюнок»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DSCN0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61897"/>
                </a:solidFill>
                <a:latin typeface="Arial Narrow" pitchFamily="34" charset="0"/>
                <a:cs typeface="Times New Roman" pitchFamily="18" charset="0"/>
              </a:rPr>
              <a:t>Полая картонная трубка. Внутри в качестве наполнителя находиться рис и закрученная спираль из фольги. Переворачивая вьюн можно добиться звука всем  знакомого инструмента «шум дождя»</a:t>
            </a:r>
            <a:endParaRPr lang="ru-RU" sz="2000" b="1" dirty="0">
              <a:solidFill>
                <a:srgbClr val="F61897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961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«Колокольчик – перезвон»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  <p:pic>
        <p:nvPicPr>
          <p:cNvPr id="8" name="Содержимое 7" descr="DSCN07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131308" cy="4525963"/>
          </a:xfrm>
        </p:spPr>
      </p:pic>
      <p:pic>
        <p:nvPicPr>
          <p:cNvPr id="9" name="Рисунок 8" descr="DSCN0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3348000" cy="44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   Мешочки  </a:t>
            </a:r>
            <a:b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не звучащие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61897"/>
                </a:solidFill>
                <a:latin typeface="Arial Narrow" pitchFamily="34" charset="0"/>
                <a:cs typeface="Times New Roman" pitchFamily="18" charset="0"/>
              </a:rPr>
              <a:t>Тёмные мягкие тканевые мешочки с не звучащим наполнителем.</a:t>
            </a:r>
            <a:endParaRPr lang="ru-RU" sz="2800" b="1" dirty="0">
              <a:solidFill>
                <a:srgbClr val="F61897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DSCN0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Меховые погремушки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DSCN0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3394472" cy="4525963"/>
          </a:xfrm>
        </p:spPr>
      </p:pic>
      <p:pic>
        <p:nvPicPr>
          <p:cNvPr id="7" name="Содержимое 6" descr="DSCN07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4038600" cy="3388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27584" y="692696"/>
            <a:ext cx="7848872" cy="1752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</a:t>
            </a: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1897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Варианты  поверхностей, которые используются для изготовления самодельный музыкальных инструментов представлены на модуле куба. Металлическая - звук холодный, твёрдый, пушистая – мягкий, добрый, нежный, колючая –острый звук, колючий, злой</a:t>
            </a: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  <a:endParaRPr kumimoji="0" lang="ru-RU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Рисунок 2" descr="DSCN0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564904"/>
            <a:ext cx="3960910" cy="38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Спасибо за внимание!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7664" y="2636912"/>
            <a:ext cx="2376264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Зрение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Arial Narrow" pitchFamily="34" charset="0"/>
              </a:rPr>
              <a:t> </a:t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          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Восприятие</a:t>
            </a:r>
            <a:r>
              <a:rPr lang="ru-RU" sz="2800" b="1" dirty="0" smtClean="0">
                <a:latin typeface="Arial Narrow" pitchFamily="34" charset="0"/>
              </a:rPr>
              <a:t> - это психический процесс, заключающийся в отражении предмета или явления в целом при его непосредственном воздействии на рецепторные поверхности органов чувств</a:t>
            </a:r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3645024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2120" y="2492896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63688" y="5013176"/>
            <a:ext cx="2016224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Вкус 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5508104" y="4869160"/>
            <a:ext cx="259228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Слух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2492896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 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9912" y="3573016"/>
            <a:ext cx="2952328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Обоняние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08104" y="2348880"/>
            <a:ext cx="2592288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Осязание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32848" cy="165618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« Дитя хочет спонтанно выражать себя через звук и    шум и хочет открывать новые звучания. Это будит фантазию и инициативу»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В.Келлер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3" name="Рисунок 2" descr="DSCN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3017781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41568" cy="43204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С анатомической точки зрения около трети всей площади двигательной проекции коры головного мозга занимает проекция кисти руки, расположенная очень близко от речевой  зоны. 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4" name="Содержимое 3" descr="Precentral_gyrus_3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708920"/>
            <a:ext cx="3960000" cy="39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961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>
                <a:latin typeface="Arial Narrow" pitchFamily="34" charset="0"/>
              </a:rPr>
              <a:t/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Текстура </a:t>
            </a:r>
            <a:r>
              <a:rPr lang="ru-RU" sz="2800" b="1" dirty="0" smtClean="0">
                <a:latin typeface="Arial Narrow" pitchFamily="34" charset="0"/>
              </a:rPr>
              <a:t>- </a:t>
            </a:r>
            <a:r>
              <a:rPr lang="ru-RU" sz="2800" b="1" dirty="0">
                <a:latin typeface="Arial Narrow" pitchFamily="34" charset="0"/>
              </a:rPr>
              <a:t>это не окраска </a:t>
            </a:r>
            <a:r>
              <a:rPr lang="ru-RU" sz="2800" b="1" dirty="0" smtClean="0">
                <a:latin typeface="Arial Narrow" pitchFamily="34" charset="0"/>
              </a:rPr>
              <a:t>объекта</a:t>
            </a:r>
            <a:r>
              <a:rPr lang="ru-RU" sz="2800" b="1" dirty="0">
                <a:latin typeface="Arial Narrow" pitchFamily="34" charset="0"/>
              </a:rPr>
              <a:t>. Правильнее </a:t>
            </a:r>
            <a:r>
              <a:rPr lang="ru-RU" sz="2800" b="1" dirty="0" smtClean="0">
                <a:latin typeface="Arial Narrow" pitchFamily="34" charset="0"/>
              </a:rPr>
              <a:t>  было </a:t>
            </a:r>
            <a:r>
              <a:rPr lang="ru-RU" sz="2800" b="1" dirty="0">
                <a:latin typeface="Arial Narrow" pitchFamily="34" charset="0"/>
              </a:rPr>
              <a:t>бы определить ее как свойство шероховатости или гладкости. Иначе говоря, это те атрибуты поверхности, которые </a:t>
            </a:r>
            <a:r>
              <a:rPr lang="ru-RU" sz="2800" b="1" dirty="0" smtClean="0">
                <a:latin typeface="Arial Narrow" pitchFamily="34" charset="0"/>
              </a:rPr>
              <a:t>можно осязать.</a:t>
            </a:r>
            <a:br>
              <a:rPr lang="ru-RU" sz="2800" b="1" dirty="0" smtClean="0">
                <a:latin typeface="Arial Narrow" pitchFamily="34" charset="0"/>
              </a:rPr>
            </a:b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3" name="Рисунок 2" descr="factura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7056000" cy="389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052736"/>
            <a:ext cx="3320796" cy="436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Angsana New" pitchFamily="18" charset="-34"/>
              </a:rPr>
              <a:t>  </a:t>
            </a:r>
            <a:r>
              <a:rPr lang="ru-RU" sz="3600" b="1" dirty="0" smtClean="0">
                <a:latin typeface="Monotype Corsiva" pitchFamily="66" charset="0"/>
                <a:cs typeface="Angsana New" pitchFamily="18" charset="-34"/>
              </a:rPr>
              <a:t>Жестяные  </a:t>
            </a:r>
          </a:p>
          <a:p>
            <a:r>
              <a:rPr lang="ru-RU" sz="3600" b="1" dirty="0" smtClean="0">
                <a:latin typeface="Monotype Corsiva" pitchFamily="66" charset="0"/>
                <a:cs typeface="Angsana New" pitchFamily="18" charset="-34"/>
              </a:rPr>
              <a:t> </a:t>
            </a:r>
            <a:r>
              <a:rPr lang="ru-RU" sz="3600" b="1" dirty="0" smtClean="0">
                <a:latin typeface="Monotype Corsiva" pitchFamily="66" charset="0"/>
                <a:cs typeface="Angsana New" pitchFamily="18" charset="-34"/>
              </a:rPr>
              <a:t>           « </a:t>
            </a:r>
            <a:r>
              <a:rPr lang="ru-RU" sz="3600" b="1" dirty="0" err="1" smtClean="0">
                <a:latin typeface="Monotype Corsiva" pitchFamily="66" charset="0"/>
                <a:cs typeface="Angsana New" pitchFamily="18" charset="-34"/>
              </a:rPr>
              <a:t>Т</a:t>
            </a:r>
            <a:r>
              <a:rPr lang="ru-RU" sz="3600" b="1" dirty="0" err="1" smtClean="0">
                <a:latin typeface="Monotype Corsiva" pitchFamily="66" charset="0"/>
                <a:cs typeface="Angsana New" pitchFamily="18" charset="-34"/>
              </a:rPr>
              <a:t>ам-тамы</a:t>
            </a:r>
            <a:r>
              <a:rPr lang="ru-RU" sz="3600" b="1" dirty="0" smtClean="0">
                <a:latin typeface="Monotype Corsiva" pitchFamily="66" charset="0"/>
                <a:cs typeface="Angsana New" pitchFamily="18" charset="-34"/>
              </a:rPr>
              <a:t>»</a:t>
            </a:r>
            <a:endParaRPr lang="ru-RU" sz="3600" b="1" dirty="0">
              <a:latin typeface="Monotype Corsiva" pitchFamily="66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132856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61897"/>
                </a:solidFill>
                <a:latin typeface="Arial Narrow" pitchFamily="34" charset="0"/>
              </a:rPr>
              <a:t>Металлическая поверхность имеет очень интересный приглушённый звук. Желательна игра ладонями, так как дети могут почувствовать металлическую холодную поверхность. Внутри  ударный инструмент полый. Соединены они по два. Так как у одного звучание глубже и ниже у другого соответственно выше и легче. </a:t>
            </a:r>
            <a:endParaRPr lang="ru-RU" b="1" dirty="0">
              <a:solidFill>
                <a:srgbClr val="F6189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67744" y="2420888"/>
            <a:ext cx="5616624" cy="4248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4896000" cy="367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326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61897"/>
                </a:solidFill>
                <a:latin typeface="Arial Narrow" pitchFamily="34" charset="0"/>
              </a:rPr>
              <a:t>Использование </a:t>
            </a:r>
            <a:r>
              <a:rPr lang="ru-RU" sz="2400" b="1" dirty="0" smtClean="0">
                <a:solidFill>
                  <a:srgbClr val="F61897"/>
                </a:solidFill>
                <a:latin typeface="Arial Narrow" pitchFamily="34" charset="0"/>
              </a:rPr>
              <a:t>футляров от игрушек  с наполнителем из простого гороха. Футляры обвязаны шерстяными нитками. Что позволяет полностью исключить попадание наполнителям в руки ребёнка. А маленькие дети любят не только поиграть но и попробовать на вкус всё чего касаются. </a:t>
            </a:r>
            <a:endParaRPr lang="ru-RU" sz="2400" b="1" dirty="0">
              <a:solidFill>
                <a:srgbClr val="F6189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3688" y="2348880"/>
            <a:ext cx="6120680" cy="4032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0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5695353" cy="36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332656"/>
            <a:ext cx="71287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                    </a:t>
            </a:r>
            <a:r>
              <a:rPr lang="ru-RU" sz="4000" b="1" dirty="0" smtClean="0">
                <a:latin typeface="Monotype Corsiva" pitchFamily="66" charset="0"/>
              </a:rPr>
              <a:t>Маракасы </a:t>
            </a:r>
            <a:r>
              <a:rPr lang="ru-RU" sz="4000" b="1" dirty="0" smtClean="0">
                <a:latin typeface="Monotype Corsiva" pitchFamily="66" charset="0"/>
              </a:rPr>
              <a:t>мягкие. </a:t>
            </a:r>
            <a:endParaRPr lang="ru-RU" sz="4000" b="1" dirty="0" smtClean="0"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F61897"/>
                </a:solidFill>
                <a:latin typeface="Arial Narrow" pitchFamily="34" charset="0"/>
              </a:rPr>
              <a:t>Это </a:t>
            </a:r>
            <a:r>
              <a:rPr lang="ru-RU" sz="2800" b="1" dirty="0" smtClean="0">
                <a:solidFill>
                  <a:srgbClr val="F61897"/>
                </a:solidFill>
                <a:latin typeface="Arial Narrow" pitchFamily="34" charset="0"/>
              </a:rPr>
              <a:t>цветные пакеты скреплённые резинками. Либо одеваются на руку ребёнка, либо просто удерживаются в руках</a:t>
            </a:r>
            <a:endParaRPr lang="ru-RU" sz="2800" b="1" dirty="0">
              <a:solidFill>
                <a:srgbClr val="F6189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441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0B528-64AE-4D68-B4C5-C6C745CE69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C72F22-A8E6-4CAB-B0F5-00A25839746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TS101944155</Template>
  <TotalTime>35</TotalTime>
  <Words>227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TS101944155</vt:lpstr>
      <vt:lpstr>Музыкальный руководитель Лозунова  В.О. МБДОУ  ЦРР  № 251 </vt:lpstr>
      <vt:lpstr>             Восприятие - это психический процесс, заключающийся в отражении предмета или явления в целом при его непосредственном воздействии на рецепторные поверхности органов чувств.</vt:lpstr>
      <vt:lpstr>     « Дитя хочет спонтанно выражать себя через звук и    шум и хочет открывать новые звучания. Это будит фантазию и инициативу»                                                                                           В.Келлер    </vt:lpstr>
      <vt:lpstr>     С анатомической точки зрения около трети всей площади двигательной проекции коры головного мозга занимает проекция кисти руки, расположенная очень близко от речевой  зоны. </vt:lpstr>
      <vt:lpstr>Слайд 5</vt:lpstr>
      <vt:lpstr>      Текстура - это не окраска объекта. Правильнее   было бы определить ее как свойство шероховатости или гладкости. Иначе говоря, это те атрибуты поверхности, которые можно осязать. </vt:lpstr>
      <vt:lpstr>Слайд 7</vt:lpstr>
      <vt:lpstr>Слайд 8</vt:lpstr>
      <vt:lpstr>Слайд 9</vt:lpstr>
      <vt:lpstr>        «Вьюнок»</vt:lpstr>
      <vt:lpstr>«Колокольчик – перезвон»</vt:lpstr>
      <vt:lpstr>   Мешочки   не звучащие.</vt:lpstr>
      <vt:lpstr>Меховые погремушки</vt:lpstr>
      <vt:lpstr>Слайд 14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руководитель Лозунова В.О. МБДОУ ЦРР №251</dc:title>
  <dc:creator>Admin</dc:creator>
  <cp:lastModifiedBy>Admin</cp:lastModifiedBy>
  <cp:revision>5</cp:revision>
  <dcterms:created xsi:type="dcterms:W3CDTF">2014-03-26T17:20:29Z</dcterms:created>
  <dcterms:modified xsi:type="dcterms:W3CDTF">2014-03-27T04:37:46Z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TC101944155</vt:lpwstr>
  </property>
  <property fmtid="{D5CDD505-2E9C-101B-9397-08002B2CF9AE}" pid="3" name="_MsoHelpTopicId">
    <vt:lpwstr/>
  </property>
</Properties>
</file>